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95" r:id="rId6"/>
    <p:sldId id="257" r:id="rId7"/>
    <p:sldId id="258" r:id="rId8"/>
    <p:sldId id="259" r:id="rId9"/>
    <p:sldId id="260" r:id="rId10"/>
    <p:sldId id="268" r:id="rId11"/>
    <p:sldId id="297" r:id="rId12"/>
    <p:sldId id="298" r:id="rId13"/>
    <p:sldId id="270" r:id="rId14"/>
    <p:sldId id="296" r:id="rId15"/>
    <p:sldId id="271" r:id="rId16"/>
    <p:sldId id="272" r:id="rId17"/>
    <p:sldId id="273" r:id="rId18"/>
    <p:sldId id="274" r:id="rId19"/>
    <p:sldId id="276" r:id="rId20"/>
    <p:sldId id="277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9" r:id="rId32"/>
    <p:sldId id="290" r:id="rId33"/>
    <p:sldId id="301" r:id="rId34"/>
    <p:sldId id="302" r:id="rId35"/>
    <p:sldId id="303" r:id="rId36"/>
    <p:sldId id="304" r:id="rId37"/>
    <p:sldId id="291" r:id="rId38"/>
    <p:sldId id="300" r:id="rId39"/>
    <p:sldId id="292" r:id="rId40"/>
    <p:sldId id="293" r:id="rId41"/>
    <p:sldId id="294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8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F3E54-01A3-CA4B-8300-828A7A19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FFFFFF"/>
                </a:solidFill>
              </a:rPr>
              <a:t>Design: Big data management in Laha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43101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Primitive data into the bottom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Actionable insights out the top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Self-optimization from Phenomena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F2DC4A-1ABD-8544-B87D-C5138F0F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56" y="525265"/>
            <a:ext cx="7986369" cy="5610422"/>
          </a:xfrm>
          <a:prstGeom prst="rect">
            <a:avLst/>
          </a:prstGeom>
        </p:spPr>
      </p:pic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AC218DE1-4367-5049-9DBB-EDB6A060B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45" y="4489454"/>
            <a:ext cx="2311059" cy="23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4037-4C91-1548-B5AD-E4E3EDCA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B86D-5DDC-6043-AB26-0FC01E44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67" y="2277196"/>
            <a:ext cx="5379461" cy="3541714"/>
          </a:xfrm>
        </p:spPr>
        <p:txBody>
          <a:bodyPr/>
          <a:lstStyle/>
          <a:p>
            <a:r>
              <a:rPr lang="en-US" dirty="0"/>
              <a:t>Phenomena provide </a:t>
            </a:r>
          </a:p>
          <a:p>
            <a:pPr lvl="1"/>
            <a:r>
              <a:rPr lang="en-US" dirty="0"/>
              <a:t>Self-optimization</a:t>
            </a:r>
          </a:p>
          <a:p>
            <a:pPr lvl="1"/>
            <a:r>
              <a:rPr lang="en-US" dirty="0"/>
              <a:t>Actionable insights through</a:t>
            </a:r>
          </a:p>
          <a:p>
            <a:pPr lvl="2"/>
            <a:r>
              <a:rPr lang="en-US" dirty="0"/>
              <a:t>Predictive analytics</a:t>
            </a:r>
          </a:p>
          <a:p>
            <a:pPr lvl="2"/>
            <a:r>
              <a:rPr lang="en-US" dirty="0"/>
              <a:t>Ability to group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14743-F760-754C-B38F-28F432C83367}"/>
              </a:ext>
            </a:extLst>
          </p:cNvPr>
          <p:cNvSpPr txBox="1">
            <a:spLocks/>
          </p:cNvSpPr>
          <p:nvPr/>
        </p:nvSpPr>
        <p:spPr>
          <a:xfrm>
            <a:off x="6094412" y="2277196"/>
            <a:ext cx="537946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Phenomena</a:t>
            </a:r>
          </a:p>
          <a:p>
            <a:pPr lvl="1"/>
            <a:r>
              <a:rPr lang="en-US" dirty="0"/>
              <a:t>Annotation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Periodic</a:t>
            </a:r>
          </a:p>
          <a:p>
            <a:pPr lvl="1"/>
            <a:r>
              <a:rPr lang="en-US" dirty="0"/>
              <a:t>Similarity</a:t>
            </a:r>
          </a:p>
          <a:p>
            <a:pPr lvl="1"/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55213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13077"/>
            <a:ext cx="6844045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Time Synch Service*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Collaboration Service*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71070"/>
            <a:ext cx="9905998" cy="1478570"/>
          </a:xfrm>
        </p:spPr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pic>
        <p:nvPicPr>
          <p:cNvPr id="5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913B8C35-4917-644B-838C-B132B1EA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42" y="840129"/>
            <a:ext cx="9403337" cy="5645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1DA68-84FE-E140-8B79-085C02F98B6F}"/>
              </a:ext>
            </a:extLst>
          </p:cNvPr>
          <p:cNvSpPr txBox="1"/>
          <p:nvPr/>
        </p:nvSpPr>
        <p:spPr>
          <a:xfrm>
            <a:off x="5323110" y="64854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7391B-B30B-5D4A-9845-CEB4F8CE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9" y="1357803"/>
            <a:ext cx="9710343" cy="5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2" y="-491145"/>
            <a:ext cx="9905998" cy="1478570"/>
          </a:xfrm>
        </p:spPr>
        <p:txBody>
          <a:bodyPr/>
          <a:lstStyle/>
          <a:p>
            <a:r>
              <a:rPr lang="en-US" dirty="0"/>
              <a:t>LOKAHI: Web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BEE3D-469C-1E48-AD9B-154DF9B1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47873" cy="685799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2C0A2-D77B-1544-A27F-90FFACFB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50" y="0"/>
            <a:ext cx="3473150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DC27666-8381-094C-BF4C-423A63D5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40" y="501184"/>
            <a:ext cx="5086241" cy="2537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2A5384-D5EF-3145-A04C-9B8D033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13" y="3170382"/>
            <a:ext cx="3893774" cy="35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Lokahi: Analysis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F1085-15CF-8E4E-80C2-860E2B5A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4" y="1379969"/>
            <a:ext cx="3310219" cy="21185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F8E68-5217-E44E-A210-BB8BD717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25" y="1376921"/>
            <a:ext cx="3319744" cy="21246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E67C-96B8-1147-AA44-D794B80F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60" y="1376921"/>
            <a:ext cx="3319744" cy="212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E1F58-3912-524A-9679-E2CCA49B287F}"/>
              </a:ext>
            </a:extLst>
          </p:cNvPr>
          <p:cNvSpPr txBox="1"/>
          <p:nvPr/>
        </p:nvSpPr>
        <p:spPr>
          <a:xfrm>
            <a:off x="8305788" y="3568462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entry above Maui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7AEB5-042A-F648-883C-B823BB913F3F}"/>
              </a:ext>
            </a:extLst>
          </p:cNvPr>
          <p:cNvSpPr txBox="1"/>
          <p:nvPr/>
        </p:nvSpPr>
        <p:spPr>
          <a:xfrm>
            <a:off x="5333002" y="3568462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SpaceX launch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339E46-3BC1-B043-863D-C77BFF3DAEC1}"/>
              </a:ext>
            </a:extLst>
          </p:cNvPr>
          <p:cNvSpPr txBox="1"/>
          <p:nvPr/>
        </p:nvSpPr>
        <p:spPr>
          <a:xfrm>
            <a:off x="1184623" y="3589880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Island earthquake</a:t>
            </a:r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7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black, clock, small&#10;&#10;Description automatically generated">
            <a:extLst>
              <a:ext uri="{FF2B5EF4-FFF2-40B4-BE49-F238E27FC236}">
                <a16:creationId xmlns:a16="http://schemas.microsoft.com/office/drawing/2014/main" id="{D1AF33DB-2E6B-CE45-AAC7-1F7A6695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74" y="1147146"/>
            <a:ext cx="3931411" cy="22015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4621F-DA50-7A4F-B305-51F8CAD6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3930374"/>
            <a:ext cx="4635583" cy="13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</a:t>
            </a:r>
          </a:p>
          <a:p>
            <a:pPr lvl="2"/>
            <a:r>
              <a:rPr lang="en-US" dirty="0"/>
              <a:t>GE PQMII</a:t>
            </a:r>
          </a:p>
          <a:p>
            <a:pPr lvl="2"/>
            <a:r>
              <a:rPr lang="en-US" dirty="0"/>
              <a:t>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Compare against</a:t>
            </a:r>
          </a:p>
          <a:p>
            <a:pPr lvl="2"/>
            <a:r>
              <a:rPr lang="en-US" dirty="0" err="1"/>
              <a:t>Bruel</a:t>
            </a:r>
            <a:r>
              <a:rPr lang="en-US" dirty="0"/>
              <a:t> &amp; </a:t>
            </a:r>
            <a:r>
              <a:rPr lang="en-US" dirty="0" err="1"/>
              <a:t>Kjaer</a:t>
            </a:r>
            <a:r>
              <a:rPr lang="en-US" dirty="0"/>
              <a:t> Microphone Type 4193 </a:t>
            </a:r>
          </a:p>
          <a:p>
            <a:pPr lvl="2"/>
            <a:r>
              <a:rPr lang="en-US" dirty="0"/>
              <a:t>MB3 digital </a:t>
            </a:r>
            <a:r>
              <a:rPr lang="en-US" dirty="0" err="1"/>
              <a:t>microbarometer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generality of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big data sensor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A985-2961-9D46-B456-7B098A17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Results of data validation</a:t>
            </a:r>
          </a:p>
        </p:txBody>
      </p:sp>
      <p:sp>
        <p:nvSpPr>
          <p:cNvPr id="18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55F2-10CA-AC4C-A188-9989C930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25" y="1137621"/>
            <a:ext cx="2420454" cy="220719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656899-6A23-4649-BCFB-16A2C444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45" y="1137621"/>
            <a:ext cx="2438122" cy="2207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03DD1-3949-7545-8C30-BC89316C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2" y="3505687"/>
            <a:ext cx="2441780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3890C-26FF-EF43-A882-AE71048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653" y="3505686"/>
            <a:ext cx="2463105" cy="22071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29CECA-4054-4CDF-B063-AE0D331A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OPQ Events vs Ground Truth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1168-2B0A-3C47-925A-537F4861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4F1-E1F0-8B4D-8BF1-78D6DBC2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Laha is an abstract distributed sensor framework that</a:t>
            </a:r>
          </a:p>
          <a:p>
            <a:pPr lvl="1"/>
            <a:r>
              <a:rPr lang="en-US" dirty="0"/>
              <a:t>Transforms primitive sensor data into actionable insights</a:t>
            </a:r>
          </a:p>
          <a:p>
            <a:pPr lvl="1"/>
            <a:r>
              <a:rPr lang="en-US" dirty="0"/>
              <a:t>Management of sensor data storage, retention, and analysis</a:t>
            </a:r>
          </a:p>
          <a:p>
            <a:pPr lvl="1"/>
            <a:r>
              <a:rPr lang="en-US" dirty="0"/>
              <a:t>Scales with minimal system degradation</a:t>
            </a:r>
          </a:p>
          <a:p>
            <a:pPr lvl="1"/>
            <a:r>
              <a:rPr lang="en-US" dirty="0"/>
              <a:t>Is general enough to apply to multiple DSN domains</a:t>
            </a:r>
          </a:p>
          <a:p>
            <a:pPr lvl="1"/>
            <a:r>
              <a:rPr lang="en-US" dirty="0"/>
              <a:t>Works with heterogenous and dynamic sensors</a:t>
            </a:r>
          </a:p>
          <a:p>
            <a:pPr lvl="1"/>
            <a:r>
              <a:rPr lang="en-US" dirty="0"/>
              <a:t>Provides predictive analytics </a:t>
            </a:r>
          </a:p>
          <a:p>
            <a:pPr lvl="1"/>
            <a:r>
              <a:rPr lang="en-US" dirty="0"/>
              <a:t>Provides self-optimization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8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generality of laha: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349F-5AB5-6449-8E0C-D3A4B5F42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7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generality of laha: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349F-5AB5-6449-8E0C-D3A4B5F42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24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Laha level hierarchy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1D504DB-39A5-424A-BCEA-EC6A8F6C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32" y="1141368"/>
            <a:ext cx="376841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annotation phenomena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6B2E9E-2FE8-E840-9232-3A91B48F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05680"/>
              </p:ext>
            </p:extLst>
          </p:nvPr>
        </p:nvGraphicFramePr>
        <p:xfrm>
          <a:off x="879911" y="2138437"/>
          <a:ext cx="6532452" cy="257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89">
                  <a:extLst>
                    <a:ext uri="{9D8B030D-6E8A-4147-A177-3AD203B41FA5}">
                      <a16:colId xmlns:a16="http://schemas.microsoft.com/office/drawing/2014/main" val="25543632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01531570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781896953"/>
                    </a:ext>
                  </a:extLst>
                </a:gridCol>
                <a:gridCol w="1593454">
                  <a:extLst>
                    <a:ext uri="{9D8B030D-6E8A-4147-A177-3AD203B41FA5}">
                      <a16:colId xmlns:a16="http://schemas.microsoft.com/office/drawing/2014/main" val="148999071"/>
                    </a:ext>
                  </a:extLst>
                </a:gridCol>
              </a:tblGrid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Description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Boxes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Events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Incidents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147035384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Oahu Storm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400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302962672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 err="1"/>
                        <a:t>Makiki</a:t>
                      </a:r>
                      <a:r>
                        <a:rPr lang="en-US" sz="2500" dirty="0"/>
                        <a:t>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143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49709467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Manoa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15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168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22813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1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PERiodic phenomena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7A4CB-DA9C-FB44-8752-9679C5AC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4"/>
            <a:ext cx="5051471" cy="2841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8C3A5-E018-474F-9D08-5054B2BC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801491"/>
            <a:ext cx="5051472" cy="1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79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/>
              <a:t>Results of converting primitive data into actionable insights:</a:t>
            </a:r>
            <a:br>
              <a:rPr lang="en-US" sz="2300"/>
            </a:br>
            <a:br>
              <a:rPr lang="en-US" sz="2300"/>
            </a:br>
            <a:r>
              <a:rPr lang="en-US" sz="2300"/>
              <a:t>FUTURE phenomena</a:t>
            </a:r>
            <a:endParaRPr lang="en-US" sz="23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68953-C98E-A54B-B0BF-9D34B768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7" y="1343173"/>
            <a:ext cx="3689223" cy="207518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C59B03-E28D-4D47-9F96-E4AF9F7C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20" y="1272958"/>
            <a:ext cx="3977472" cy="22373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68F57-7590-B34A-8D06-BA597421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84" y="1816788"/>
            <a:ext cx="3319744" cy="1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similarity phenomena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41AF2A-D0ED-3241-A2CC-AE4E1B17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5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7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tiered management of big data: OPQ</a:t>
            </a:r>
          </a:p>
        </p:txBody>
      </p:sp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tiered management of big data: Lokahi</a:t>
            </a:r>
          </a:p>
        </p:txBody>
      </p:sp>
    </p:spTree>
    <p:extLst>
      <p:ext uri="{BB962C8B-B14F-4D97-AF65-F5344CB8AC3E}">
        <p14:creationId xmlns:p14="http://schemas.microsoft.com/office/powerpoint/2010/main" val="740426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Results showing the effectiveness of Laha through the results and evaluation of the Laha-compatible DSNs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directions</a:t>
            </a:r>
          </a:p>
        </p:txBody>
      </p:sp>
      <p:sp useBgFill="1"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F333107-448C-4647-8AC5-F1A66436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8" y="1147145"/>
            <a:ext cx="3528603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</a:t>
            </a:r>
          </a:p>
          <a:p>
            <a:r>
              <a:rPr lang="en-US">
                <a:solidFill>
                  <a:srgbClr val="FFFFFF"/>
                </a:solidFill>
              </a:rPr>
              <a:t>Modifying windows and thresholds</a:t>
            </a:r>
          </a:p>
          <a:p>
            <a:r>
              <a:rPr lang="en-US">
                <a:solidFill>
                  <a:srgbClr val="FFFFFF"/>
                </a:solidFill>
              </a:rPr>
              <a:t>Additional simulations</a:t>
            </a:r>
          </a:p>
          <a:p>
            <a:r>
              <a:rPr lang="en-US">
                <a:solidFill>
                  <a:srgbClr val="FFFFFF"/>
                </a:solidFill>
              </a:rPr>
              <a:t>Altering the Level-hierarchy</a:t>
            </a:r>
          </a:p>
          <a:p>
            <a:r>
              <a:rPr lang="en-US">
                <a:solidFill>
                  <a:srgbClr val="FFFFFF"/>
                </a:solidFill>
              </a:rPr>
              <a:t>Enhanced metric collection</a:t>
            </a:r>
          </a:p>
          <a:p>
            <a:r>
              <a:rPr lang="en-US">
                <a:solidFill>
                  <a:srgbClr val="FFFFFF"/>
                </a:solidFill>
              </a:rPr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Contribution #1: Laha design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94ED30-B159-8F43-93D6-82186AD7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44" y="1137621"/>
            <a:ext cx="377626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Novel abstract distributed sensor framework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Converting primitive data into actionable insights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Sensor data management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/>
              <a:t>Contribution #2: Laha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Deployment of two Laha-compatible DSNs</a:t>
            </a:r>
          </a:p>
          <a:p>
            <a:r>
              <a:rPr lang="en-US"/>
              <a:t>Validated data collection</a:t>
            </a:r>
          </a:p>
          <a:p>
            <a:r>
              <a:rPr lang="en-US"/>
              <a:t>Several experiments that test Laha’s major claims</a:t>
            </a:r>
          </a:p>
          <a:p>
            <a:pPr lvl="1"/>
            <a:endParaRPr lang="en-US"/>
          </a:p>
        </p:txBody>
      </p: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D0E1FA7-A9C4-1A42-9617-EFFBFB8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57" y="0"/>
            <a:ext cx="2525167" cy="2286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D2918-32DC-6341-9A3B-BFAF610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10" y="2377440"/>
            <a:ext cx="4046328" cy="2276060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DCF9432F-16A8-CF4D-90D9-C84FD901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10" y="4673138"/>
            <a:ext cx="4162528" cy="2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100"/>
              <a:t>Contribution #3: Laha-compliant reference implementations 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DFDA5-CA3A-5D41-BB32-1F9FF6F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46" y="3425254"/>
            <a:ext cx="3439983" cy="22015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D78D8-DCBA-6045-B520-38D5C0B6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67" y="1148691"/>
            <a:ext cx="3913939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  <p:pic>
        <p:nvPicPr>
          <p:cNvPr id="4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C8569F9F-5192-5243-B612-0C3359DA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9642"/>
            <a:ext cx="5456279" cy="32737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DB5A20-BBD8-D945-BE96-8E667F47D261}"/>
              </a:ext>
            </a:extLst>
          </p:cNvPr>
          <p:cNvSpPr txBox="1"/>
          <p:nvPr/>
        </p:nvSpPr>
        <p:spPr>
          <a:xfrm>
            <a:off x="8052838" y="5238234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738</Words>
  <Application>Microsoft Macintosh PowerPoint</Application>
  <PresentationFormat>Widescreen</PresentationFormat>
  <Paragraphs>170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Tw Cen MT</vt:lpstr>
      <vt:lpstr>Circuit</vt:lpstr>
      <vt:lpstr>Laha: A Framework for adaptive optimization of distributed sensor frameworks</vt:lpstr>
      <vt:lpstr>Distributed sensor networks </vt:lpstr>
      <vt:lpstr>Laha: addressing DSN issues</vt:lpstr>
      <vt:lpstr>Laha: A Framework for addressing DSN issues</vt:lpstr>
      <vt:lpstr>Major claims of the laha framework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Design: Big data management in Laha</vt:lpstr>
      <vt:lpstr>Design: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Web</vt:lpstr>
      <vt:lpstr>Lokahi: Analysis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</vt:lpstr>
      <vt:lpstr>Evaluation of tertiary goals</vt:lpstr>
      <vt:lpstr>Results of data validation</vt:lpstr>
      <vt:lpstr>Results of generality of laha: OPQ</vt:lpstr>
      <vt:lpstr>Results of generality of laha: Lokahi</vt:lpstr>
      <vt:lpstr>Results of converting primitive data into actionable insights:  Laha level hierarchy</vt:lpstr>
      <vt:lpstr>Results of converting primitive data into actionable insights:  annotation phenomena</vt:lpstr>
      <vt:lpstr>Results of converting primitive data into actionable insights:  PERiodic phenomena</vt:lpstr>
      <vt:lpstr>Results of converting primitive data into actionable insights:  FUTURE phenomena</vt:lpstr>
      <vt:lpstr>Results of converting primitive data into actionable insights:  similarity phenomena</vt:lpstr>
      <vt:lpstr>Results of tiered management of big data: OPQ</vt:lpstr>
      <vt:lpstr>Results of tiered management of big data: Lokahi</vt:lpstr>
      <vt:lpstr>Results of tertiary goals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2</cp:revision>
  <dcterms:created xsi:type="dcterms:W3CDTF">2020-02-07T02:44:01Z</dcterms:created>
  <dcterms:modified xsi:type="dcterms:W3CDTF">2020-02-07T02:52:51Z</dcterms:modified>
</cp:coreProperties>
</file>